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60" r:id="rId3"/>
    <p:sldId id="257" r:id="rId4"/>
    <p:sldId id="279" r:id="rId5"/>
    <p:sldId id="272" r:id="rId6"/>
    <p:sldId id="264" r:id="rId7"/>
    <p:sldId id="262" r:id="rId8"/>
    <p:sldId id="263" r:id="rId9"/>
    <p:sldId id="278" r:id="rId10"/>
    <p:sldId id="259" r:id="rId11"/>
  </p:sldIdLst>
  <p:sldSz cx="9144000" cy="5143500" type="screen16x9"/>
  <p:notesSz cx="6858000" cy="9144000"/>
  <p:embeddedFontLs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ExtraBold" panose="020B0604020202020204" charset="-52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41D342-5DB7-4DDA-9A25-A8EFDD74F21B}">
  <a:tblStyle styleId="{D041D342-5DB7-4DDA-9A25-A8EFDD74F2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9023341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29023341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7f9262ee2f_0_26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7f9262ee2f_0_26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79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f9262ee2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f9262ee2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f9262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f9262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7f9262ee2f_0_26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7f9262ee2f_0_26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3538497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ubTitle" idx="1"/>
          </p:nvPr>
        </p:nvSpPr>
        <p:spPr>
          <a:xfrm>
            <a:off x="3538497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 idx="2"/>
          </p:nvPr>
        </p:nvSpPr>
        <p:spPr>
          <a:xfrm>
            <a:off x="6028553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ubTitle" idx="3"/>
          </p:nvPr>
        </p:nvSpPr>
        <p:spPr>
          <a:xfrm>
            <a:off x="6028553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 idx="5"/>
          </p:nvPr>
        </p:nvSpPr>
        <p:spPr>
          <a:xfrm>
            <a:off x="1048447" y="27679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6"/>
          </p:nvPr>
        </p:nvSpPr>
        <p:spPr>
          <a:xfrm>
            <a:off x="1048447" y="34528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3538497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3538498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title" idx="2"/>
          </p:nvPr>
        </p:nvSpPr>
        <p:spPr>
          <a:xfrm>
            <a:off x="6028553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3"/>
          </p:nvPr>
        </p:nvSpPr>
        <p:spPr>
          <a:xfrm>
            <a:off x="6028552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 idx="5"/>
          </p:nvPr>
        </p:nvSpPr>
        <p:spPr>
          <a:xfrm>
            <a:off x="1048447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ubTitle" idx="6"/>
          </p:nvPr>
        </p:nvSpPr>
        <p:spPr>
          <a:xfrm>
            <a:off x="1048450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title" idx="7"/>
          </p:nvPr>
        </p:nvSpPr>
        <p:spPr>
          <a:xfrm>
            <a:off x="3538497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subTitle" idx="8"/>
          </p:nvPr>
        </p:nvSpPr>
        <p:spPr>
          <a:xfrm>
            <a:off x="3538498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title" idx="9"/>
          </p:nvPr>
        </p:nvSpPr>
        <p:spPr>
          <a:xfrm>
            <a:off x="6028553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13"/>
          </p:nvPr>
        </p:nvSpPr>
        <p:spPr>
          <a:xfrm>
            <a:off x="6028552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 idx="14"/>
          </p:nvPr>
        </p:nvSpPr>
        <p:spPr>
          <a:xfrm>
            <a:off x="1048447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ubTitle" idx="15"/>
          </p:nvPr>
        </p:nvSpPr>
        <p:spPr>
          <a:xfrm>
            <a:off x="1048450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0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73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044200" y="162409"/>
            <a:ext cx="4719484" cy="4108529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/>
              <a:t>Применение Информационно-коммуникационной платформы «</a:t>
            </a:r>
            <a:r>
              <a:rPr lang="ru-RU" sz="2800" dirty="0" err="1"/>
              <a:t>Сферум</a:t>
            </a:r>
            <a:r>
              <a:rPr lang="ru-RU" sz="2800" dirty="0"/>
              <a:t>» в образовательной организации в рамках реализации нацпроекта «Образование»</a:t>
            </a:r>
            <a:endParaRPr sz="28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1876142" y="4402507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МБОУ «СОШ № 4 г. Шатуры»</a:t>
            </a:r>
            <a:endParaRPr dirty="0"/>
          </a:p>
        </p:txBody>
      </p:sp>
      <p:cxnSp>
        <p:nvCxnSpPr>
          <p:cNvPr id="165" name="Google Shape;165;p38"/>
          <p:cNvCxnSpPr>
            <a:cxnSpLocks/>
          </p:cNvCxnSpPr>
          <p:nvPr/>
        </p:nvCxnSpPr>
        <p:spPr>
          <a:xfrm>
            <a:off x="3022442" y="4356457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ctrTitle"/>
          </p:nvPr>
        </p:nvSpPr>
        <p:spPr>
          <a:xfrm>
            <a:off x="4285500" y="1428750"/>
            <a:ext cx="4483850" cy="2825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 за внимание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Сферум</a:t>
            </a:r>
            <a:br>
              <a:rPr lang="ru-RU" dirty="0"/>
            </a:br>
            <a:r>
              <a:rPr lang="ru-RU" dirty="0"/>
              <a:t>Для тебя, школы и жизни</a:t>
            </a:r>
            <a:br>
              <a:rPr lang="ru-RU" dirty="0"/>
            </a:br>
            <a:r>
              <a:rPr lang="ru-RU" dirty="0"/>
              <a:t>Там, где новые знания и открытия</a:t>
            </a:r>
            <a:br>
              <a:rPr lang="ru-RU" dirty="0"/>
            </a:br>
            <a:r>
              <a:rPr lang="ru-RU" dirty="0"/>
              <a:t>Там, где учат и учатся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Преимущества </a:t>
            </a:r>
            <a:r>
              <a:rPr lang="ru-RU" sz="3200" dirty="0" err="1"/>
              <a:t>Сферум</a:t>
            </a:r>
            <a:r>
              <a:rPr lang="ru-RU" sz="3200" dirty="0"/>
              <a:t> </a:t>
            </a:r>
            <a:endParaRPr sz="3200"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/>
              <a:t>Отечественное программное обеспечение</a:t>
            </a: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/>
              <a:t>Соответствие законам РФ и высокий уровень защиты персональных данных</a:t>
            </a:r>
            <a:endParaRPr sz="1800" dirty="0"/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/>
              <a:t>Единое виртуальное пространство для обучения и общения</a:t>
            </a:r>
            <a:endParaRPr sz="1800" dirty="0"/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/>
              <a:t>Наличие всех необходимых инструментов для проведения занятий в формате онлайн</a:t>
            </a:r>
            <a:endParaRPr sz="1800" dirty="0"/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>
                <a:uFill>
                  <a:noFill/>
                </a:uFill>
              </a:rPr>
              <a:t>Динамическое развитие платформы</a:t>
            </a:r>
            <a:endParaRPr sz="1800" dirty="0"/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Montserrat ExtraBold"/>
              <a:buAutoNum type="arabicPeriod"/>
            </a:pPr>
            <a:r>
              <a:rPr lang="ru-RU" sz="1800" dirty="0"/>
              <a:t>Поддерживание всех видов устройств</a:t>
            </a:r>
            <a:endParaRPr lang="en-US" sz="1800" dirty="0"/>
          </a:p>
        </p:txBody>
      </p:sp>
      <p:cxnSp>
        <p:nvCxnSpPr>
          <p:cNvPr id="172" name="Google Shape;172;p39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61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Причины перехода на </a:t>
            </a:r>
            <a:r>
              <a:rPr lang="ru-RU" dirty="0" err="1"/>
              <a:t>Сферум</a:t>
            </a:r>
            <a:endParaRPr dirty="0"/>
          </a:p>
        </p:txBody>
      </p:sp>
      <p:cxnSp>
        <p:nvCxnSpPr>
          <p:cNvPr id="2071" name="Google Shape;2071;p61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3516250" y="1506459"/>
            <a:ext cx="2089247" cy="5483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Простота регистрации</a:t>
            </a:r>
            <a:endParaRPr sz="1600" dirty="0"/>
          </a:p>
        </p:txBody>
      </p:sp>
      <p:sp>
        <p:nvSpPr>
          <p:cNvPr id="2073" name="Google Shape;2073;p61"/>
          <p:cNvSpPr txBox="1">
            <a:spLocks noGrp="1"/>
          </p:cNvSpPr>
          <p:nvPr>
            <p:ph type="subTitle" idx="1"/>
          </p:nvPr>
        </p:nvSpPr>
        <p:spPr>
          <a:xfrm>
            <a:off x="3538498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Регистрация за 5 минут</a:t>
            </a:r>
            <a:endParaRPr dirty="0"/>
          </a:p>
        </p:txBody>
      </p:sp>
      <p:sp>
        <p:nvSpPr>
          <p:cNvPr id="2074" name="Google Shape;2074;p61"/>
          <p:cNvSpPr txBox="1">
            <a:spLocks noGrp="1"/>
          </p:cNvSpPr>
          <p:nvPr>
            <p:ph type="title" idx="2"/>
          </p:nvPr>
        </p:nvSpPr>
        <p:spPr>
          <a:xfrm>
            <a:off x="6028553" y="1506458"/>
            <a:ext cx="2067000" cy="6408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Удобство интерфейса </a:t>
            </a:r>
            <a:endParaRPr dirty="0"/>
          </a:p>
        </p:txBody>
      </p:sp>
      <p:sp>
        <p:nvSpPr>
          <p:cNvPr id="2075" name="Google Shape;2075;p61"/>
          <p:cNvSpPr txBox="1">
            <a:spLocks noGrp="1"/>
          </p:cNvSpPr>
          <p:nvPr>
            <p:ph type="subTitle" idx="3"/>
          </p:nvPr>
        </p:nvSpPr>
        <p:spPr>
          <a:xfrm>
            <a:off x="6028552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Простой и понятный интерфейс</a:t>
            </a:r>
            <a:endParaRPr dirty="0"/>
          </a:p>
        </p:txBody>
      </p:sp>
      <p:sp>
        <p:nvSpPr>
          <p:cNvPr id="2076" name="Google Shape;2076;p61"/>
          <p:cNvSpPr txBox="1">
            <a:spLocks noGrp="1"/>
          </p:cNvSpPr>
          <p:nvPr>
            <p:ph type="title" idx="5"/>
          </p:nvPr>
        </p:nvSpPr>
        <p:spPr>
          <a:xfrm>
            <a:off x="938500" y="1506458"/>
            <a:ext cx="2176947" cy="7509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Единая образовательная среда </a:t>
            </a:r>
            <a:endParaRPr sz="1600" dirty="0"/>
          </a:p>
        </p:txBody>
      </p:sp>
      <p:sp>
        <p:nvSpPr>
          <p:cNvPr id="2077" name="Google Shape;2077;p61"/>
          <p:cNvSpPr txBox="1">
            <a:spLocks noGrp="1"/>
          </p:cNvSpPr>
          <p:nvPr>
            <p:ph type="subTitle" idx="6"/>
          </p:nvPr>
        </p:nvSpPr>
        <p:spPr>
          <a:xfrm>
            <a:off x="1026200" y="2335763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учителей, учеников и их родителей </a:t>
            </a:r>
            <a:endParaRPr dirty="0"/>
          </a:p>
        </p:txBody>
      </p:sp>
      <p:sp>
        <p:nvSpPr>
          <p:cNvPr id="2078" name="Google Shape;2078;p61"/>
          <p:cNvSpPr txBox="1">
            <a:spLocks noGrp="1"/>
          </p:cNvSpPr>
          <p:nvPr>
            <p:ph type="title" idx="7"/>
          </p:nvPr>
        </p:nvSpPr>
        <p:spPr>
          <a:xfrm>
            <a:off x="3538497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Необходимые инструменты </a:t>
            </a:r>
            <a:endParaRPr sz="1600" dirty="0"/>
          </a:p>
        </p:txBody>
      </p:sp>
      <p:sp>
        <p:nvSpPr>
          <p:cNvPr id="2079" name="Google Shape;2079;p61"/>
          <p:cNvSpPr txBox="1">
            <a:spLocks noGrp="1"/>
          </p:cNvSpPr>
          <p:nvPr>
            <p:ph type="subTitle" idx="8"/>
          </p:nvPr>
        </p:nvSpPr>
        <p:spPr>
          <a:xfrm>
            <a:off x="3538498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Чаты, групповые звонки, интерактивная доска</a:t>
            </a:r>
          </a:p>
        </p:txBody>
      </p:sp>
      <p:sp>
        <p:nvSpPr>
          <p:cNvPr id="2080" name="Google Shape;2080;p61"/>
          <p:cNvSpPr txBox="1">
            <a:spLocks noGrp="1"/>
          </p:cNvSpPr>
          <p:nvPr>
            <p:ph type="title" idx="9"/>
          </p:nvPr>
        </p:nvSpPr>
        <p:spPr>
          <a:xfrm>
            <a:off x="6028553" y="3325028"/>
            <a:ext cx="2067000" cy="4389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Бесплатно</a:t>
            </a:r>
            <a:endParaRPr sz="1600" dirty="0"/>
          </a:p>
        </p:txBody>
      </p:sp>
      <p:sp>
        <p:nvSpPr>
          <p:cNvPr id="2081" name="Google Shape;2081;p61"/>
          <p:cNvSpPr txBox="1">
            <a:spLocks noGrp="1"/>
          </p:cNvSpPr>
          <p:nvPr>
            <p:ph type="subTitle" idx="13"/>
          </p:nvPr>
        </p:nvSpPr>
        <p:spPr>
          <a:xfrm>
            <a:off x="6028552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Никаких платежей и рекламы </a:t>
            </a:r>
          </a:p>
        </p:txBody>
      </p:sp>
      <p:sp>
        <p:nvSpPr>
          <p:cNvPr id="2082" name="Google Shape;2082;p61"/>
          <p:cNvSpPr txBox="1">
            <a:spLocks noGrp="1"/>
          </p:cNvSpPr>
          <p:nvPr>
            <p:ph type="title" idx="14"/>
          </p:nvPr>
        </p:nvSpPr>
        <p:spPr>
          <a:xfrm>
            <a:off x="1259969" y="3215623"/>
            <a:ext cx="2067000" cy="5483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Доступность ПО</a:t>
            </a:r>
            <a:endParaRPr sz="1600" dirty="0"/>
          </a:p>
        </p:txBody>
      </p:sp>
      <p:sp>
        <p:nvSpPr>
          <p:cNvPr id="2083" name="Google Shape;2083;p61"/>
          <p:cNvSpPr txBox="1">
            <a:spLocks noGrp="1"/>
          </p:cNvSpPr>
          <p:nvPr>
            <p:ph type="subTitle" idx="15"/>
          </p:nvPr>
        </p:nvSpPr>
        <p:spPr>
          <a:xfrm>
            <a:off x="1048450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Доступно на всех устройствах</a:t>
            </a:r>
            <a:endParaRPr dirty="0"/>
          </a:p>
        </p:txBody>
      </p:sp>
      <p:cxnSp>
        <p:nvCxnSpPr>
          <p:cNvPr id="2084" name="Google Shape;2084;p61"/>
          <p:cNvCxnSpPr/>
          <p:nvPr/>
        </p:nvCxnSpPr>
        <p:spPr>
          <a:xfrm>
            <a:off x="1271077" y="3151978"/>
            <a:ext cx="6707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Этапы перехода на </a:t>
            </a:r>
            <a:r>
              <a:rPr lang="ru-RU" dirty="0" err="1"/>
              <a:t>Сферум</a:t>
            </a:r>
            <a:endParaRPr dirty="0"/>
          </a:p>
        </p:txBody>
      </p:sp>
      <p:cxnSp>
        <p:nvCxnSpPr>
          <p:cNvPr id="1956" name="Google Shape;1956;p54"/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54"/>
          <p:cNvSpPr txBox="1">
            <a:spLocks noGrp="1"/>
          </p:cNvSpPr>
          <p:nvPr>
            <p:ph type="title" idx="4294967295"/>
          </p:nvPr>
        </p:nvSpPr>
        <p:spPr>
          <a:xfrm>
            <a:off x="10193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Этап 1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8" name="Google Shape;1958;p54"/>
          <p:cNvSpPr txBox="1">
            <a:spLocks noGrp="1"/>
          </p:cNvSpPr>
          <p:nvPr>
            <p:ph type="subTitle" idx="4294967295"/>
          </p:nvPr>
        </p:nvSpPr>
        <p:spPr>
          <a:xfrm>
            <a:off x="1019364" y="3183038"/>
            <a:ext cx="15273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Обучение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title" idx="4294967295"/>
          </p:nvPr>
        </p:nvSpPr>
        <p:spPr>
          <a:xfrm>
            <a:off x="4738561" y="2097688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Этап 3 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0" name="Google Shape;1960;p54"/>
          <p:cNvSpPr txBox="1">
            <a:spLocks noGrp="1"/>
          </p:cNvSpPr>
          <p:nvPr>
            <p:ph type="subTitle" idx="4294967295"/>
          </p:nvPr>
        </p:nvSpPr>
        <p:spPr>
          <a:xfrm>
            <a:off x="4738564" y="3183038"/>
            <a:ext cx="15273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chemeClr val="lt1"/>
                </a:solidFill>
              </a:rPr>
              <a:t>Добавление всех участников  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1" name="Google Shape;1961;p54"/>
          <p:cNvSpPr txBox="1">
            <a:spLocks noGrp="1"/>
          </p:cNvSpPr>
          <p:nvPr>
            <p:ph type="subTitle" idx="4294967295"/>
          </p:nvPr>
        </p:nvSpPr>
        <p:spPr>
          <a:xfrm>
            <a:off x="2879789" y="1892972"/>
            <a:ext cx="15273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Создание ядра сообщества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2" name="Google Shape;1962;p54"/>
          <p:cNvSpPr txBox="1">
            <a:spLocks noGrp="1"/>
          </p:cNvSpPr>
          <p:nvPr>
            <p:ph type="title" idx="4294967295"/>
          </p:nvPr>
        </p:nvSpPr>
        <p:spPr>
          <a:xfrm>
            <a:off x="2879786" y="3230845"/>
            <a:ext cx="1527300" cy="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Этап 2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3" name="Google Shape;1963;p54"/>
          <p:cNvSpPr txBox="1">
            <a:spLocks noGrp="1"/>
          </p:cNvSpPr>
          <p:nvPr>
            <p:ph type="subTitle" idx="4294967295"/>
          </p:nvPr>
        </p:nvSpPr>
        <p:spPr>
          <a:xfrm>
            <a:off x="6597339" y="1714501"/>
            <a:ext cx="1908486" cy="891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Использование всех возможностей платформы 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4" name="Google Shape;1964;p54"/>
          <p:cNvSpPr txBox="1">
            <a:spLocks noGrp="1"/>
          </p:cNvSpPr>
          <p:nvPr>
            <p:ph type="title" idx="4294967295"/>
          </p:nvPr>
        </p:nvSpPr>
        <p:spPr>
          <a:xfrm>
            <a:off x="6597336" y="3218931"/>
            <a:ext cx="1527300" cy="360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Этап 4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5" name="Google Shape;1965;p54"/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54"/>
          <p:cNvSpPr/>
          <p:nvPr/>
        </p:nvSpPr>
        <p:spPr>
          <a:xfrm>
            <a:off x="3534675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5395100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7255525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9" name="Google Shape;1969;p5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10199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>
            <a:spLocks noGrp="1"/>
          </p:cNvSpPr>
          <p:nvPr>
            <p:ph type="title" idx="4"/>
          </p:nvPr>
        </p:nvSpPr>
        <p:spPr>
          <a:xfrm>
            <a:off x="938500" y="445024"/>
            <a:ext cx="4629300" cy="1344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участники образовательного процесса в одном месте </a:t>
            </a:r>
            <a:endParaRPr dirty="0"/>
          </a:p>
        </p:txBody>
      </p:sp>
      <p:cxnSp>
        <p:nvCxnSpPr>
          <p:cNvPr id="234" name="Google Shape;234;p46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47" name="Google Shape;247;p46"/>
          <p:cNvSpPr/>
          <p:nvPr/>
        </p:nvSpPr>
        <p:spPr>
          <a:xfrm>
            <a:off x="6850102" y="2024450"/>
            <a:ext cx="423884" cy="40998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21386D-0A6A-4526-87BE-B9E956C8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6" y="2434436"/>
            <a:ext cx="7047587" cy="151193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Функционал </a:t>
            </a:r>
            <a:r>
              <a:rPr lang="ru-RU" dirty="0" err="1"/>
              <a:t>Сферума</a:t>
            </a:r>
            <a:r>
              <a:rPr lang="ru-RU" dirty="0"/>
              <a:t> и его применение в образовании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968578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Сферум</a:t>
            </a:r>
            <a:r>
              <a:rPr lang="ru-RU" dirty="0"/>
              <a:t> –  это именно то недостающее звено в интерактивном  образовании, которого нам не хватало на протяжении многих лет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Возможность организовать дистанционные занятия для ребят которые не могут посещать школу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Возможность быстро собрать оперативную группу из разных учеников школы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Проведение классных часов и совещаний в течении неограниченного времени до 100 человек</a:t>
            </a:r>
            <a:endParaRPr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>
            <a:spLocks noGrp="1"/>
          </p:cNvSpPr>
          <p:nvPr>
            <p:ph type="title" idx="4"/>
          </p:nvPr>
        </p:nvSpPr>
        <p:spPr>
          <a:xfrm>
            <a:off x="710469" y="445025"/>
            <a:ext cx="5506135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векторы применения дистанционного обучения в организации</a:t>
            </a:r>
            <a:endParaRPr dirty="0"/>
          </a:p>
        </p:txBody>
      </p:sp>
      <p:cxnSp>
        <p:nvCxnSpPr>
          <p:cNvPr id="222" name="Google Shape;222;p45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23" name="Google Shape;223;p45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Педагогический процесс </a:t>
            </a:r>
            <a:endParaRPr dirty="0"/>
          </a:p>
        </p:txBody>
      </p:sp>
      <p:sp>
        <p:nvSpPr>
          <p:cNvPr id="224" name="Google Shape;224;p45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обучающихся, которые по разным причинам не могут присутствовать на занятиях очно</a:t>
            </a:r>
            <a:endParaRPr dirty="0"/>
          </a:p>
        </p:txBody>
      </p:sp>
      <p:sp>
        <p:nvSpPr>
          <p:cNvPr id="225" name="Google Shape;225;p45"/>
          <p:cNvSpPr txBox="1">
            <a:spLocks noGrp="1"/>
          </p:cNvSpPr>
          <p:nvPr>
            <p:ph type="title" idx="2"/>
          </p:nvPr>
        </p:nvSpPr>
        <p:spPr>
          <a:xfrm>
            <a:off x="4816562" y="2463175"/>
            <a:ext cx="2649941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Организационная деятельность </a:t>
            </a:r>
            <a:endParaRPr dirty="0"/>
          </a:p>
        </p:txBody>
      </p:sp>
      <p:sp>
        <p:nvSpPr>
          <p:cNvPr id="226" name="Google Shape;226;p45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64994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Для организации различных совещаний, инициативных групп, родительских собраний и чатов по интересам</a:t>
            </a:r>
            <a:endParaRPr dirty="0"/>
          </a:p>
        </p:txBody>
      </p:sp>
      <p:cxnSp>
        <p:nvCxnSpPr>
          <p:cNvPr id="227" name="Google Shape;227;p45"/>
          <p:cNvCxnSpPr/>
          <p:nvPr/>
        </p:nvCxnSpPr>
        <p:spPr>
          <a:xfrm>
            <a:off x="2996488" y="308409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28" name="Google Shape;228;p45"/>
          <p:cNvCxnSpPr/>
          <p:nvPr/>
        </p:nvCxnSpPr>
        <p:spPr>
          <a:xfrm>
            <a:off x="5875713" y="3084098"/>
            <a:ext cx="271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60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Опрос среди родителей и учеников </a:t>
            </a:r>
            <a:endParaRPr dirty="0"/>
          </a:p>
        </p:txBody>
      </p:sp>
      <p:cxnSp>
        <p:nvCxnSpPr>
          <p:cNvPr id="2053" name="Google Shape;2053;p60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054" name="Google Shape;2054;p60"/>
          <p:cNvSpPr/>
          <p:nvPr/>
        </p:nvSpPr>
        <p:spPr>
          <a:xfrm>
            <a:off x="3130440" y="1669251"/>
            <a:ext cx="1819200" cy="181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60"/>
          <p:cNvSpPr txBox="1">
            <a:spLocks noGrp="1"/>
          </p:cNvSpPr>
          <p:nvPr>
            <p:ph type="title" idx="4294967295"/>
          </p:nvPr>
        </p:nvSpPr>
        <p:spPr>
          <a:xfrm>
            <a:off x="2823099" y="2097763"/>
            <a:ext cx="25845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6"/>
                </a:solidFill>
              </a:rPr>
              <a:t>3</a:t>
            </a:r>
            <a:r>
              <a:rPr lang="ru-RU" sz="3600" dirty="0">
                <a:solidFill>
                  <a:schemeClr val="accent6"/>
                </a:solidFill>
              </a:rPr>
              <a:t>3</a:t>
            </a:r>
            <a:r>
              <a:rPr lang="en" sz="3600" dirty="0">
                <a:solidFill>
                  <a:schemeClr val="accent6"/>
                </a:solidFill>
              </a:rPr>
              <a:t>%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2056" name="Google Shape;2056;p60"/>
          <p:cNvSpPr txBox="1">
            <a:spLocks noGrp="1"/>
          </p:cNvSpPr>
          <p:nvPr>
            <p:ph type="subTitle" idx="4294967295"/>
          </p:nvPr>
        </p:nvSpPr>
        <p:spPr>
          <a:xfrm>
            <a:off x="3263786" y="2744830"/>
            <a:ext cx="1552507" cy="788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accent6"/>
                </a:solidFill>
              </a:rPr>
              <a:t>Не знают ответа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2057" name="Google Shape;2057;p60"/>
          <p:cNvSpPr/>
          <p:nvPr/>
        </p:nvSpPr>
        <p:spPr>
          <a:xfrm>
            <a:off x="5805862" y="738951"/>
            <a:ext cx="2584500" cy="2584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60"/>
          <p:cNvSpPr txBox="1">
            <a:spLocks noGrp="1"/>
          </p:cNvSpPr>
          <p:nvPr>
            <p:ph type="title" idx="4294967295"/>
          </p:nvPr>
        </p:nvSpPr>
        <p:spPr>
          <a:xfrm>
            <a:off x="5912617" y="1669251"/>
            <a:ext cx="25845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accent6"/>
                </a:solidFill>
              </a:rPr>
              <a:t>55</a:t>
            </a:r>
            <a:r>
              <a:rPr lang="en" sz="4800" dirty="0">
                <a:solidFill>
                  <a:schemeClr val="accent6"/>
                </a:solidFill>
              </a:rPr>
              <a:t>%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2059" name="Google Shape;2059;p60"/>
          <p:cNvSpPr txBox="1">
            <a:spLocks noGrp="1"/>
          </p:cNvSpPr>
          <p:nvPr>
            <p:ph type="subTitle" idx="4294967295"/>
          </p:nvPr>
        </p:nvSpPr>
        <p:spPr>
          <a:xfrm>
            <a:off x="6295267" y="2457996"/>
            <a:ext cx="18192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accent6"/>
                </a:solidFill>
              </a:rPr>
              <a:t>Согласны попробовать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2060" name="Google Shape;2060;p60"/>
          <p:cNvSpPr/>
          <p:nvPr/>
        </p:nvSpPr>
        <p:spPr>
          <a:xfrm>
            <a:off x="615561" y="2571750"/>
            <a:ext cx="1819200" cy="181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60"/>
          <p:cNvSpPr txBox="1">
            <a:spLocks noGrp="1"/>
          </p:cNvSpPr>
          <p:nvPr>
            <p:ph type="title" idx="4294967295"/>
          </p:nvPr>
        </p:nvSpPr>
        <p:spPr>
          <a:xfrm>
            <a:off x="238599" y="3093096"/>
            <a:ext cx="25845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accent6"/>
                </a:solidFill>
              </a:rPr>
              <a:t>12</a:t>
            </a:r>
            <a:r>
              <a:rPr lang="en" sz="3600" dirty="0">
                <a:solidFill>
                  <a:schemeClr val="accent6"/>
                </a:solidFill>
              </a:rPr>
              <a:t>%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2062" name="Google Shape;2062;p60"/>
          <p:cNvSpPr txBox="1">
            <a:spLocks noGrp="1"/>
          </p:cNvSpPr>
          <p:nvPr>
            <p:ph type="subTitle" idx="4294967295"/>
          </p:nvPr>
        </p:nvSpPr>
        <p:spPr>
          <a:xfrm>
            <a:off x="766011" y="3703242"/>
            <a:ext cx="1518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400" dirty="0">
                <a:solidFill>
                  <a:schemeClr val="accent6"/>
                </a:solidFill>
              </a:rPr>
              <a:t>Против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7EDFD7-4761-4036-9677-771CAAEA8763}"/>
              </a:ext>
            </a:extLst>
          </p:cNvPr>
          <p:cNvSpPr/>
          <p:nvPr/>
        </p:nvSpPr>
        <p:spPr>
          <a:xfrm>
            <a:off x="938500" y="1360287"/>
            <a:ext cx="2125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FFAB40"/>
              </a:buClr>
              <a:buSzPts val="1400"/>
            </a:pPr>
            <a:r>
              <a:rPr lang="ru-RU" dirty="0">
                <a:solidFill>
                  <a:srgbClr val="FFAB40"/>
                </a:solidFill>
                <a:latin typeface="Montserrat"/>
                <a:sym typeface="Montserrat"/>
              </a:rPr>
              <a:t>В опросе приняло </a:t>
            </a:r>
          </a:p>
          <a:p>
            <a:pPr lvl="0" algn="ctr">
              <a:buClr>
                <a:srgbClr val="FFAB40"/>
              </a:buClr>
              <a:buSzPts val="1400"/>
            </a:pPr>
            <a:r>
              <a:rPr lang="ru-RU" dirty="0">
                <a:solidFill>
                  <a:srgbClr val="FFAB40"/>
                </a:solidFill>
                <a:latin typeface="Montserrat"/>
                <a:sym typeface="Montserrat"/>
              </a:rPr>
              <a:t>Участие 750 человек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263</Words>
  <Application>Microsoft Office PowerPoint</Application>
  <PresentationFormat>Экран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Montserrat ExtraBold</vt:lpstr>
      <vt:lpstr>Arial</vt:lpstr>
      <vt:lpstr>Montserrat</vt:lpstr>
      <vt:lpstr>Futuristic Background by Slidesgo</vt:lpstr>
      <vt:lpstr>Применение Информационно-коммуникационной платформы «Сферум» в образовательной организации в рамках реализации нацпроекта «Образование»</vt:lpstr>
      <vt:lpstr>Сферум Для тебя, школы и жизни Там, где новые знания и открытия Там, где учат и учатся</vt:lpstr>
      <vt:lpstr>Преимущества Сферум </vt:lpstr>
      <vt:lpstr>Причины перехода на Сферум</vt:lpstr>
      <vt:lpstr>Этапы перехода на Сферум</vt:lpstr>
      <vt:lpstr>Все участники образовательного процесса в одном месте </vt:lpstr>
      <vt:lpstr>Функционал Сферума и его применение в образовании</vt:lpstr>
      <vt:lpstr>Основные векторы применения дистанционного обучения в организации</vt:lpstr>
      <vt:lpstr>Опрос среди родителей и учеников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Информационно-коммуникационной платформы «Сферум» в образовательной организации в рамках реализации нацпроекта «Образование»</dc:title>
  <cp:lastModifiedBy>Роман Новиков</cp:lastModifiedBy>
  <cp:revision>27</cp:revision>
  <dcterms:modified xsi:type="dcterms:W3CDTF">2023-11-22T12:39:15Z</dcterms:modified>
</cp:coreProperties>
</file>